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596" r:id="rId4"/>
    <p:sldId id="259" r:id="rId5"/>
    <p:sldId id="260" r:id="rId6"/>
    <p:sldId id="261" r:id="rId7"/>
    <p:sldId id="262" r:id="rId8"/>
    <p:sldId id="297" r:id="rId9"/>
    <p:sldId id="586" r:id="rId10"/>
    <p:sldId id="534" r:id="rId11"/>
    <p:sldId id="587" r:id="rId12"/>
    <p:sldId id="536" r:id="rId13"/>
    <p:sldId id="588" r:id="rId14"/>
    <p:sldId id="589" r:id="rId15"/>
    <p:sldId id="597" r:id="rId16"/>
    <p:sldId id="590" r:id="rId17"/>
    <p:sldId id="593" r:id="rId18"/>
    <p:sldId id="594" r:id="rId19"/>
    <p:sldId id="595" r:id="rId20"/>
    <p:sldId id="569" r:id="rId21"/>
    <p:sldId id="577" r:id="rId22"/>
    <p:sldId id="578" r:id="rId23"/>
    <p:sldId id="565" r:id="rId24"/>
    <p:sldId id="407" r:id="rId25"/>
    <p:sldId id="417" r:id="rId26"/>
    <p:sldId id="281" r:id="rId27"/>
    <p:sldId id="275" r:id="rId28"/>
    <p:sldId id="276" r:id="rId29"/>
    <p:sldId id="277" r:id="rId30"/>
    <p:sldId id="278" r:id="rId31"/>
    <p:sldId id="283" r:id="rId32"/>
    <p:sldId id="284" r:id="rId33"/>
    <p:sldId id="309" r:id="rId34"/>
    <p:sldId id="310" r:id="rId35"/>
    <p:sldId id="288" r:id="rId36"/>
    <p:sldId id="289" r:id="rId37"/>
    <p:sldId id="418"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21/09/2022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670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304800" y="762000"/>
            <a:ext cx="8610600" cy="2743200"/>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Terlalu</a:t>
            </a: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banyak</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konsert</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dan acara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hiburan</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seperti</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pertunjukan</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fesyen</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dan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lain-lain</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lagi</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dibuat</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di negara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kita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304800" y="609600"/>
            <a:ext cx="8610600" cy="6096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REALITI HARI INI</a:t>
            </a:r>
            <a:endParaRPr lang="en-US" sz="2400" dirty="0"/>
          </a:p>
        </p:txBody>
      </p:sp>
      <p:sp>
        <p:nvSpPr>
          <p:cNvPr id="4" name="Rounded Rectangle 3"/>
          <p:cNvSpPr/>
          <p:nvPr/>
        </p:nvSpPr>
        <p:spPr>
          <a:xfrm>
            <a:off x="1336876" y="4876800"/>
            <a:ext cx="6546448"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Situasi </a:t>
            </a:r>
            <a:r>
              <a:rPr lang="sv-SE"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yang tidak menggembirakan </a:t>
            </a:r>
            <a:r>
              <a:rPr lang="sv-SE"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hati orang-orang Mukmin</a:t>
            </a:r>
          </a:p>
        </p:txBody>
      </p:sp>
      <p:sp>
        <p:nvSpPr>
          <p:cNvPr id="5" name="Down Arrow 4"/>
          <p:cNvSpPr/>
          <p:nvPr/>
        </p:nvSpPr>
        <p:spPr>
          <a:xfrm>
            <a:off x="4171950" y="3505200"/>
            <a:ext cx="876300" cy="1286988"/>
          </a:xfrm>
          <a:prstGeom prst="down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s-MY"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221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2" presetClass="entr" presetSubtype="4" fill="hold" grpId="0" nodeType="with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14" presetClass="entr" presetSubtype="10"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685800" y="609600"/>
            <a:ext cx="7924800" cy="2362200"/>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Banyak</a:t>
            </a: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impak</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negatif</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boleh</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terhasil</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daripada</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penganjuran</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konsert</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dan acara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hiburan</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sebegini</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304800" y="304800"/>
            <a:ext cx="8610600" cy="914400"/>
          </a:xfrm>
          <a:prstGeom prst="plaque">
            <a:avLst>
              <a:gd name="adj" fmla="val 50000"/>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Situasi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menggembirakan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Mukmin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52400" y="3581400"/>
            <a:ext cx="8763000" cy="762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Berlaku </a:t>
            </a:r>
            <a:r>
              <a:rPr lang="sv-SE"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percampuran antara lelaki dan wanita tanpa batasan</a:t>
            </a:r>
          </a:p>
        </p:txBody>
      </p:sp>
      <p:sp>
        <p:nvSpPr>
          <p:cNvPr id="5" name="Down Arrow 4"/>
          <p:cNvSpPr/>
          <p:nvPr/>
        </p:nvSpPr>
        <p:spPr>
          <a:xfrm>
            <a:off x="4191000" y="3008416"/>
            <a:ext cx="535379" cy="496784"/>
          </a:xfrm>
          <a:prstGeom prst="down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s-MY"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ounded Rectangle 5"/>
          <p:cNvSpPr/>
          <p:nvPr/>
        </p:nvSpPr>
        <p:spPr>
          <a:xfrm>
            <a:off x="533400" y="4495800"/>
            <a:ext cx="8084127"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Aurat terdedah </a:t>
            </a:r>
            <a:r>
              <a:rPr lang="sv-SE"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 menjadi tatapan umum</a:t>
            </a:r>
            <a:endParaRPr lang="sv-SE"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ounded Rectangle 8"/>
          <p:cNvSpPr/>
          <p:nvPr/>
        </p:nvSpPr>
        <p:spPr>
          <a:xfrm>
            <a:off x="1447799" y="5791200"/>
            <a:ext cx="6096001" cy="9203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Kecanggihan </a:t>
            </a:r>
            <a:r>
              <a:rPr lang="sv-SE"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teknologi yang mempercepatkan lagi </a:t>
            </a:r>
            <a:r>
              <a:rPr lang="sv-SE"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penyebarannya</a:t>
            </a:r>
            <a:endParaRPr lang="sv-SE"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Down Arrow 9"/>
          <p:cNvSpPr/>
          <p:nvPr/>
        </p:nvSpPr>
        <p:spPr>
          <a:xfrm>
            <a:off x="4190999" y="5181600"/>
            <a:ext cx="535379" cy="496784"/>
          </a:xfrm>
          <a:prstGeom prst="down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s-MY"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240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Bent Arrow 8"/>
          <p:cNvSpPr/>
          <p:nvPr/>
        </p:nvSpPr>
        <p:spPr>
          <a:xfrm rot="5400000">
            <a:off x="5766336" y="2108736"/>
            <a:ext cx="1600200" cy="1345128"/>
          </a:xfrm>
          <a:prstGeom prst="bentArrow">
            <a:avLst>
              <a:gd name="adj1" fmla="val 22141"/>
              <a:gd name="adj2" fmla="val 22727"/>
              <a:gd name="adj3" fmla="val 1526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 name="Bent Arrow 1"/>
          <p:cNvSpPr/>
          <p:nvPr/>
        </p:nvSpPr>
        <p:spPr>
          <a:xfrm rot="5400000">
            <a:off x="3952256" y="543543"/>
            <a:ext cx="1087087" cy="1066800"/>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838200" y="1638300"/>
            <a:ext cx="5055672" cy="14859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2060"/>
                </a:solidFill>
                <a:effectLst>
                  <a:innerShdw blurRad="69850" dist="43180" dir="5400000">
                    <a:srgbClr val="000000">
                      <a:alpha val="65000"/>
                    </a:srgbClr>
                  </a:innerShdw>
                </a:effectLst>
              </a:rPr>
              <a:t>Allah SWT telah memberikan bermacam bentuk peringatan dan teguran kepada kita</a:t>
            </a:r>
            <a:endParaRPr lang="en-US" sz="28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1872714" y="304799"/>
            <a:ext cx="5855772" cy="914399"/>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PERINGATAN</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ounded Rectangle 9"/>
          <p:cNvSpPr/>
          <p:nvPr/>
        </p:nvSpPr>
        <p:spPr>
          <a:xfrm>
            <a:off x="2133600" y="3657600"/>
            <a:ext cx="6503472" cy="1524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2060"/>
                </a:solidFill>
                <a:effectLst>
                  <a:innerShdw blurRad="69850" dist="43180" dir="5400000">
                    <a:srgbClr val="000000">
                      <a:alpha val="65000"/>
                    </a:srgbClr>
                  </a:innerShdw>
                </a:effectLst>
              </a:rPr>
              <a:t>Wabak penyakit, krisis ekonomi dan makanan di seluruh dunia, tanda-tanda kiamat dan lain-lain lagi </a:t>
            </a:r>
            <a:endParaRPr lang="en-US" sz="2800" b="1" dirty="0">
              <a:ln w="1905"/>
              <a:solidFill>
                <a:srgbClr val="002060"/>
              </a:solidFill>
              <a:effectLst>
                <a:innerShdw blurRad="69850" dist="43180" dir="5400000">
                  <a:srgbClr val="000000">
                    <a:alpha val="65000"/>
                  </a:srgbClr>
                </a:innerShdw>
              </a:effectLst>
            </a:endParaRPr>
          </a:p>
        </p:txBody>
      </p:sp>
      <p:sp>
        <p:nvSpPr>
          <p:cNvPr id="7" name="Rounded Rectangle 6"/>
          <p:cNvSpPr/>
          <p:nvPr/>
        </p:nvSpPr>
        <p:spPr>
          <a:xfrm>
            <a:off x="685800" y="5410201"/>
            <a:ext cx="7924800" cy="12192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C00000"/>
                </a:solidFill>
                <a:effectLst>
                  <a:innerShdw blurRad="69850" dist="43180" dir="5400000">
                    <a:srgbClr val="000000">
                      <a:alpha val="65000"/>
                    </a:srgbClr>
                  </a:innerShdw>
                </a:effectLst>
              </a:rPr>
              <a:t>Allah SWT juga telah memberikan peringatan akan menurunkan azab-Nya ketika manusia sedang leka dan bersenang hati melanggar perintah-Nya</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262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75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1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8" name="Round Same Side Corner Rectangle 7"/>
          <p:cNvSpPr/>
          <p:nvPr/>
        </p:nvSpPr>
        <p:spPr>
          <a:xfrm>
            <a:off x="190500" y="151223"/>
            <a:ext cx="8763000" cy="763177"/>
          </a:xfrm>
          <a:prstGeom prst="round2SameRect">
            <a:avLst>
              <a:gd name="adj1" fmla="val 50000"/>
              <a:gd name="adj2" fmla="val 50000"/>
            </a:avLst>
          </a:prstGeom>
          <a:solidFill>
            <a:schemeClr val="accent3">
              <a:lumMod val="50000"/>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Sabda</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a:t>
            </a: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Baginda</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a:t>
            </a:r>
            <a:r>
              <a:rPr lang="en-US" sz="2800" dirty="0" err="1">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Rasulullah</a:t>
            </a: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SAW </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ectangle 6"/>
          <p:cNvSpPr/>
          <p:nvPr/>
        </p:nvSpPr>
        <p:spPr>
          <a:xfrm>
            <a:off x="457200" y="3276600"/>
            <a:ext cx="8305800" cy="2893100"/>
          </a:xfrm>
          <a:prstGeom prst="rect">
            <a:avLst/>
          </a:prstGeom>
        </p:spPr>
        <p:txBody>
          <a:bodyPr wrap="square">
            <a:spAutoFit/>
          </a:bodyPr>
          <a:lstStyle/>
          <a:p>
            <a:pPr algn="just"/>
            <a:r>
              <a:rPr lang="en-US" sz="2600" b="1" dirty="0" err="1">
                <a:ln w="1905"/>
                <a:solidFill>
                  <a:schemeClr val="accent3">
                    <a:lumMod val="50000"/>
                  </a:schemeClr>
                </a:solidFill>
                <a:effectLst>
                  <a:innerShdw blurRad="69850" dist="43180" dir="5400000">
                    <a:srgbClr val="000000">
                      <a:alpha val="65000"/>
                    </a:srgbClr>
                  </a:innerShdw>
                </a:effectLst>
              </a:rPr>
              <a:t>Maksudnya</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Sungguh</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kamu</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akan</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mengikuti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jalan</a:t>
            </a:r>
            <a:r>
              <a:rPr lang="en-US" sz="2600" b="1" dirty="0">
                <a:ln w="1905"/>
                <a:solidFill>
                  <a:schemeClr val="accent3">
                    <a:lumMod val="50000"/>
                  </a:schemeClr>
                </a:solidFill>
                <a:effectLst>
                  <a:innerShdw blurRad="69850" dist="43180" dir="5400000">
                    <a:srgbClr val="000000">
                      <a:alpha val="65000"/>
                    </a:srgbClr>
                  </a:innerShdw>
                </a:effectLst>
              </a:rPr>
              <a:t> orang-orang </a:t>
            </a:r>
            <a:r>
              <a:rPr lang="en-US" sz="2600" b="1" dirty="0" err="1">
                <a:ln w="1905"/>
                <a:solidFill>
                  <a:schemeClr val="accent3">
                    <a:lumMod val="50000"/>
                  </a:schemeClr>
                </a:solidFill>
                <a:effectLst>
                  <a:innerShdw blurRad="69850" dist="43180" dir="5400000">
                    <a:srgbClr val="000000">
                      <a:alpha val="65000"/>
                    </a:srgbClr>
                  </a:innerShdw>
                </a:effectLst>
              </a:rPr>
              <a:t>sebelum</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kamu</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sejengkal</a:t>
            </a:r>
            <a:r>
              <a:rPr lang="en-US" sz="2600" b="1" dirty="0">
                <a:ln w="1905"/>
                <a:solidFill>
                  <a:schemeClr val="accent3">
                    <a:lumMod val="50000"/>
                  </a:schemeClr>
                </a:solidFill>
                <a:effectLst>
                  <a:innerShdw blurRad="69850" dist="43180" dir="5400000">
                    <a:srgbClr val="000000">
                      <a:alpha val="65000"/>
                    </a:srgbClr>
                  </a:innerShdw>
                </a:effectLst>
              </a:rPr>
              <a:t> demi </a:t>
            </a:r>
            <a:r>
              <a:rPr lang="en-US" sz="2600" b="1" dirty="0" err="1">
                <a:ln w="1905"/>
                <a:solidFill>
                  <a:schemeClr val="accent3">
                    <a:lumMod val="50000"/>
                  </a:schemeClr>
                </a:solidFill>
                <a:effectLst>
                  <a:innerShdw blurRad="69850" dist="43180" dir="5400000">
                    <a:srgbClr val="000000">
                      <a:alpha val="65000"/>
                    </a:srgbClr>
                  </a:innerShdw>
                </a:effectLst>
              </a:rPr>
              <a:t>sejengkal</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dan</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sehasta</a:t>
            </a:r>
            <a:r>
              <a:rPr lang="en-US" sz="2600" b="1" dirty="0">
                <a:ln w="1905"/>
                <a:solidFill>
                  <a:schemeClr val="accent3">
                    <a:lumMod val="50000"/>
                  </a:schemeClr>
                </a:solidFill>
                <a:effectLst>
                  <a:innerShdw blurRad="69850" dist="43180" dir="5400000">
                    <a:srgbClr val="000000">
                      <a:alpha val="65000"/>
                    </a:srgbClr>
                  </a:innerShdw>
                </a:effectLst>
              </a:rPr>
              <a:t> demi </a:t>
            </a:r>
            <a:r>
              <a:rPr lang="en-US" sz="2600" b="1" dirty="0" err="1">
                <a:ln w="1905"/>
                <a:solidFill>
                  <a:schemeClr val="accent3">
                    <a:lumMod val="50000"/>
                  </a:schemeClr>
                </a:solidFill>
                <a:effectLst>
                  <a:innerShdw blurRad="69850" dist="43180" dir="5400000">
                    <a:srgbClr val="000000">
                      <a:alpha val="65000"/>
                    </a:srgbClr>
                  </a:innerShdw>
                </a:effectLst>
              </a:rPr>
              <a:t>sehasta</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sampai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jika</a:t>
            </a:r>
            <a:r>
              <a:rPr lang="en-US" sz="2600" b="1" dirty="0">
                <a:ln w="1905"/>
                <a:solidFill>
                  <a:schemeClr val="accent3">
                    <a:lumMod val="50000"/>
                  </a:schemeClr>
                </a:solidFill>
                <a:effectLst>
                  <a:innerShdw blurRad="69850" dist="43180" dir="5400000">
                    <a:srgbClr val="000000">
                      <a:alpha val="65000"/>
                    </a:srgbClr>
                  </a:innerShdw>
                </a:effectLst>
              </a:rPr>
              <a:t> orang-orang yang </a:t>
            </a:r>
            <a:r>
              <a:rPr lang="en-US" sz="2600" b="1" dirty="0" err="1">
                <a:ln w="1905"/>
                <a:solidFill>
                  <a:schemeClr val="accent3">
                    <a:lumMod val="50000"/>
                  </a:schemeClr>
                </a:solidFill>
                <a:effectLst>
                  <a:innerShdw blurRad="69850" dist="43180" dir="5400000">
                    <a:srgbClr val="000000">
                      <a:alpha val="65000"/>
                    </a:srgbClr>
                  </a:innerShdw>
                </a:effectLst>
              </a:rPr>
              <a:t>kamu</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ikuti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itu</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masuk</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ke</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lubang</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dhab</a:t>
            </a:r>
            <a:r>
              <a:rPr lang="en-US" sz="2600" b="1" dirty="0">
                <a:ln w="1905"/>
                <a:solidFill>
                  <a:schemeClr val="accent3">
                    <a:lumMod val="50000"/>
                  </a:schemeClr>
                </a:solidFill>
                <a:effectLst>
                  <a:innerShdw blurRad="69850" dist="43180" dir="5400000">
                    <a:srgbClr val="000000">
                      <a:alpha val="65000"/>
                    </a:srgbClr>
                  </a:innerShdw>
                </a:effectLst>
              </a:rPr>
              <a:t> (yang </a:t>
            </a:r>
            <a:r>
              <a:rPr lang="en-US" sz="2600" b="1" dirty="0" err="1">
                <a:ln w="1905"/>
                <a:solidFill>
                  <a:schemeClr val="accent3">
                    <a:lumMod val="50000"/>
                  </a:schemeClr>
                </a:solidFill>
                <a:effectLst>
                  <a:innerShdw blurRad="69850" dist="43180" dir="5400000">
                    <a:srgbClr val="000000">
                      <a:alpha val="65000"/>
                    </a:srgbClr>
                  </a:innerShdw>
                </a:effectLst>
              </a:rPr>
              <a:t>sempit</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sekalipun</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pasti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kamu</a:t>
            </a:r>
            <a:r>
              <a:rPr lang="en-US" sz="2600" b="1" dirty="0">
                <a:ln w="1905"/>
                <a:solidFill>
                  <a:schemeClr val="accent3">
                    <a:lumMod val="50000"/>
                  </a:schemeClr>
                </a:solidFill>
                <a:effectLst>
                  <a:innerShdw blurRad="69850" dist="43180" dir="5400000">
                    <a:srgbClr val="000000">
                      <a:alpha val="65000"/>
                    </a:srgbClr>
                  </a:innerShdw>
                </a:effectLst>
              </a:rPr>
              <a:t> pun </a:t>
            </a:r>
            <a:r>
              <a:rPr lang="en-US" sz="2600" b="1" dirty="0" err="1">
                <a:ln w="1905"/>
                <a:solidFill>
                  <a:schemeClr val="accent3">
                    <a:lumMod val="50000"/>
                  </a:schemeClr>
                </a:solidFill>
                <a:effectLst>
                  <a:innerShdw blurRad="69850" dist="43180" dir="5400000">
                    <a:srgbClr val="000000">
                      <a:alpha val="65000"/>
                    </a:srgbClr>
                  </a:innerShdw>
                </a:effectLst>
              </a:rPr>
              <a:t>akan</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mengikutinya</a:t>
            </a:r>
            <a:r>
              <a:rPr lang="en-US" sz="2600" b="1" dirty="0">
                <a:ln w="1905"/>
                <a:solidFill>
                  <a:schemeClr val="accent3">
                    <a:lumMod val="50000"/>
                  </a:schemeClr>
                </a:solidFill>
                <a:effectLst>
                  <a:innerShdw blurRad="69850" dist="43180" dir="5400000">
                    <a:srgbClr val="000000">
                      <a:alpha val="65000"/>
                    </a:srgbClr>
                  </a:innerShdw>
                </a:effectLst>
              </a:rPr>
              <a:t>”. Kami (</a:t>
            </a:r>
            <a:r>
              <a:rPr lang="en-US" sz="2600" b="1" dirty="0" err="1">
                <a:ln w="1905"/>
                <a:solidFill>
                  <a:schemeClr val="accent3">
                    <a:lumMod val="50000"/>
                  </a:schemeClr>
                </a:solidFill>
                <a:effectLst>
                  <a:innerShdw blurRad="69850" dist="43180" dir="5400000">
                    <a:srgbClr val="000000">
                      <a:alpha val="65000"/>
                    </a:srgbClr>
                  </a:innerShdw>
                </a:effectLst>
              </a:rPr>
              <a:t>para</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sahabat</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berkata</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Wahai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Rasulullah</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Apakah</a:t>
            </a:r>
            <a:r>
              <a:rPr lang="en-US" sz="2600" b="1" dirty="0">
                <a:ln w="1905"/>
                <a:solidFill>
                  <a:schemeClr val="accent3">
                    <a:lumMod val="50000"/>
                  </a:schemeClr>
                </a:solidFill>
                <a:effectLst>
                  <a:innerShdw blurRad="69850" dist="43180" dir="5400000">
                    <a:srgbClr val="000000">
                      <a:alpha val="65000"/>
                    </a:srgbClr>
                  </a:innerShdw>
                </a:effectLst>
              </a:rPr>
              <a:t> yang </a:t>
            </a:r>
            <a:r>
              <a:rPr lang="en-US" sz="2600" b="1" dirty="0" err="1">
                <a:ln w="1905"/>
                <a:solidFill>
                  <a:schemeClr val="accent3">
                    <a:lumMod val="50000"/>
                  </a:schemeClr>
                </a:solidFill>
                <a:effectLst>
                  <a:innerShdw blurRad="69850" dist="43180" dir="5400000">
                    <a:srgbClr val="000000">
                      <a:alpha val="65000"/>
                    </a:srgbClr>
                  </a:innerShdw>
                </a:effectLst>
              </a:rPr>
              <a:t>diikuti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itu</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ialah</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Yahudi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dan</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Nasrani</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Baginda</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menjawab</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Lantas</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siapa</a:t>
            </a:r>
            <a:r>
              <a:rPr lang="en-US" sz="2600" b="1" dirty="0">
                <a:ln w="1905"/>
                <a:solidFill>
                  <a:schemeClr val="accent3">
                    <a:lumMod val="50000"/>
                  </a:schemeClr>
                </a:solidFill>
                <a:effectLst>
                  <a:innerShdw blurRad="69850" dist="43180" dir="5400000">
                    <a:srgbClr val="000000">
                      <a:alpha val="65000"/>
                    </a:srgbClr>
                  </a:innerShdw>
                </a:effectLst>
              </a:rPr>
              <a:t> </a:t>
            </a:r>
            <a:r>
              <a:rPr lang="en-US" sz="2600" b="1" dirty="0" err="1">
                <a:ln w="1905"/>
                <a:solidFill>
                  <a:schemeClr val="accent3">
                    <a:lumMod val="50000"/>
                  </a:schemeClr>
                </a:solidFill>
                <a:effectLst>
                  <a:innerShdw blurRad="69850" dist="43180" dir="5400000">
                    <a:srgbClr val="000000">
                      <a:alpha val="65000"/>
                    </a:srgbClr>
                  </a:innerShdw>
                </a:effectLst>
              </a:rPr>
              <a:t>lagi</a:t>
            </a:r>
            <a:r>
              <a:rPr lang="en-US" sz="2600" b="1" dirty="0">
                <a:ln w="1905"/>
                <a:solidFill>
                  <a:schemeClr val="accent3">
                    <a:lumMod val="50000"/>
                  </a:schemeClr>
                </a:solidFill>
                <a:effectLst>
                  <a:innerShdw blurRad="69850" dist="43180" dir="5400000">
                    <a:srgbClr val="000000">
                      <a:alpha val="65000"/>
                    </a:srgbClr>
                  </a:innerShdw>
                </a:effectLst>
              </a:rPr>
              <a:t>?”</a:t>
            </a:r>
          </a:p>
        </p:txBody>
      </p:sp>
      <p:sp>
        <p:nvSpPr>
          <p:cNvPr id="2" name="Rectangle 1"/>
          <p:cNvSpPr/>
          <p:nvPr/>
        </p:nvSpPr>
        <p:spPr>
          <a:xfrm>
            <a:off x="228600" y="1219200"/>
            <a:ext cx="8305800" cy="1938992"/>
          </a:xfrm>
          <a:prstGeom prst="rect">
            <a:avLst/>
          </a:prstGeom>
        </p:spPr>
        <p:txBody>
          <a:bodyPr wrap="square">
            <a:spAutoFit/>
          </a:bodyPr>
          <a:lstStyle/>
          <a:p>
            <a:pPr algn="r"/>
            <a:r>
              <a:rPr lang="ar-SA" sz="4000" b="1" dirty="0"/>
              <a:t>لَتَتَّبِعُنَّ سَنَنَ الَّذِينَ مِنْ قَبْلِكُمْ، شِبْرًا بِشِبْرٍ وَذِرَاعًا </a:t>
            </a:r>
            <a:r>
              <a:rPr lang="ar-SA" sz="4000" b="1" dirty="0" smtClean="0"/>
              <a:t>بِذِرَاعٍ،</a:t>
            </a:r>
            <a:r>
              <a:rPr lang="en-US" sz="4000" dirty="0"/>
              <a:t> </a:t>
            </a:r>
            <a:r>
              <a:rPr lang="ar-SA" sz="4000" b="1" dirty="0" smtClean="0"/>
              <a:t>حَتَّى </a:t>
            </a:r>
            <a:r>
              <a:rPr lang="ar-SA" sz="4000" b="1" dirty="0"/>
              <a:t>لَوْ دَخَلُوا فِي جُحْرِ ضَبٍّ لَاتَّبَعْتُمُوهُمْ.</a:t>
            </a:r>
            <a:endParaRPr lang="en-US" sz="4000" dirty="0"/>
          </a:p>
          <a:p>
            <a:pPr algn="r"/>
            <a:r>
              <a:rPr lang="ar-SA" sz="4000" b="1" dirty="0"/>
              <a:t> قُلْنَا: يَا رَسُولَ اللهِ آلْيَهُودَ وَالنَّصَارَى؟ قَالَ: فَمَنْ</a:t>
            </a:r>
            <a:endParaRPr lang="en-US" sz="4000" dirty="0"/>
          </a:p>
        </p:txBody>
      </p:sp>
      <p:sp>
        <p:nvSpPr>
          <p:cNvPr id="3" name="Rectangle 2"/>
          <p:cNvSpPr/>
          <p:nvPr/>
        </p:nvSpPr>
        <p:spPr>
          <a:xfrm>
            <a:off x="4767611" y="6324600"/>
            <a:ext cx="4093365" cy="369332"/>
          </a:xfrm>
          <a:prstGeom prst="rect">
            <a:avLst/>
          </a:prstGeom>
        </p:spPr>
        <p:txBody>
          <a:bodyPr wrap="none">
            <a:spAutoFit/>
          </a:bodyPr>
          <a:lstStyle/>
          <a:p>
            <a:r>
              <a:rPr lang="ms-MY" b="1" dirty="0">
                <a:solidFill>
                  <a:srgbClr val="C00000"/>
                </a:solidFill>
              </a:rPr>
              <a:t>(Hadis  riwayat al-Bukhori Imam Muslim)</a:t>
            </a:r>
            <a:endParaRPr lang="en-US" b="1" dirty="0">
              <a:solidFill>
                <a:srgbClr val="C00000"/>
              </a:solidFill>
            </a:endParaRPr>
          </a:p>
        </p:txBody>
      </p:sp>
    </p:spTree>
    <p:extLst>
      <p:ext uri="{BB962C8B-B14F-4D97-AF65-F5344CB8AC3E}">
        <p14:creationId xmlns:p14="http://schemas.microsoft.com/office/powerpoint/2010/main" val="1252028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Bent Arrow 8"/>
          <p:cNvSpPr/>
          <p:nvPr/>
        </p:nvSpPr>
        <p:spPr>
          <a:xfrm rot="5400000">
            <a:off x="5804436" y="2070636"/>
            <a:ext cx="1524000" cy="1345128"/>
          </a:xfrm>
          <a:prstGeom prst="bentArrow">
            <a:avLst>
              <a:gd name="adj1" fmla="val 22141"/>
              <a:gd name="adj2" fmla="val 22727"/>
              <a:gd name="adj3" fmla="val 1526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 name="Bent Arrow 1"/>
          <p:cNvSpPr/>
          <p:nvPr/>
        </p:nvSpPr>
        <p:spPr>
          <a:xfrm rot="5400000">
            <a:off x="3952256" y="543543"/>
            <a:ext cx="1087087" cy="1066800"/>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914400" y="1638300"/>
            <a:ext cx="4979472" cy="14097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n w="1905"/>
                <a:solidFill>
                  <a:srgbClr val="002060"/>
                </a:solidFill>
                <a:effectLst>
                  <a:innerShdw blurRad="69850" dist="43180" dir="5400000">
                    <a:srgbClr val="000000">
                      <a:alpha val="65000"/>
                    </a:srgbClr>
                  </a:innerShdw>
                </a:effectLst>
              </a:rPr>
              <a:t>Kita telah dan masih diuji dengan bermacam bentuk ujian bencana, wabak penyakit dan sebagainya, yang telah memberi kesan besar dalam kehidupan </a:t>
            </a:r>
            <a:r>
              <a:rPr lang="sv-SE" sz="2000" b="1" dirty="0" smtClean="0">
                <a:ln w="1905"/>
                <a:solidFill>
                  <a:srgbClr val="002060"/>
                </a:solidFill>
                <a:effectLst>
                  <a:innerShdw blurRad="69850" dist="43180" dir="5400000">
                    <a:srgbClr val="000000">
                      <a:alpha val="65000"/>
                    </a:srgbClr>
                  </a:innerShdw>
                </a:effectLst>
              </a:rPr>
              <a:t>kita</a:t>
            </a:r>
            <a:endParaRPr lang="en-US" sz="20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1872714" y="304799"/>
            <a:ext cx="5855772" cy="914399"/>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MUHASABAH</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ounded Rectangle 9"/>
          <p:cNvSpPr/>
          <p:nvPr/>
        </p:nvSpPr>
        <p:spPr>
          <a:xfrm>
            <a:off x="2133600" y="3581400"/>
            <a:ext cx="6503472" cy="990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ln w="1905"/>
                <a:solidFill>
                  <a:srgbClr val="002060"/>
                </a:solidFill>
                <a:effectLst>
                  <a:innerShdw blurRad="69850" dist="43180" dir="5400000">
                    <a:srgbClr val="000000">
                      <a:alpha val="65000"/>
                    </a:srgbClr>
                  </a:innerShdw>
                </a:effectLst>
              </a:rPr>
              <a:t>Adakah kita masih belum sedar dengan peringatan-peringatan dan yang telah diturunkan oleh Allah SWT </a:t>
            </a:r>
            <a:endParaRPr lang="en-US" sz="2000" b="1" dirty="0">
              <a:ln w="1905"/>
              <a:solidFill>
                <a:srgbClr val="002060"/>
              </a:solidFill>
              <a:effectLst>
                <a:innerShdw blurRad="69850" dist="43180" dir="5400000">
                  <a:srgbClr val="000000">
                    <a:alpha val="65000"/>
                  </a:srgbClr>
                </a:innerShdw>
              </a:effectLst>
            </a:endParaRPr>
          </a:p>
        </p:txBody>
      </p:sp>
      <p:sp>
        <p:nvSpPr>
          <p:cNvPr id="3" name="Curved Right Arrow 2"/>
          <p:cNvSpPr/>
          <p:nvPr/>
        </p:nvSpPr>
        <p:spPr>
          <a:xfrm>
            <a:off x="533400" y="3982688"/>
            <a:ext cx="1600200" cy="1884713"/>
          </a:xfrm>
          <a:prstGeom prst="curvedRightArrow">
            <a:avLst>
              <a:gd name="adj1" fmla="val 20260"/>
              <a:gd name="adj2" fmla="val 50000"/>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ms-MY">
              <a:solidFill>
                <a:schemeClr val="tx1"/>
              </a:solidFill>
            </a:endParaRPr>
          </a:p>
        </p:txBody>
      </p:sp>
      <p:sp>
        <p:nvSpPr>
          <p:cNvPr id="11" name="Rounded Rectangle 10"/>
          <p:cNvSpPr/>
          <p:nvPr/>
        </p:nvSpPr>
        <p:spPr>
          <a:xfrm>
            <a:off x="2209800" y="5105400"/>
            <a:ext cx="4572000" cy="1295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Kita kembali </a:t>
            </a:r>
            <a:r>
              <a:rPr lang="sv-SE" sz="2400" b="1" dirty="0">
                <a:ln w="1905"/>
                <a:solidFill>
                  <a:srgbClr val="FF0000"/>
                </a:solidFill>
                <a:effectLst>
                  <a:innerShdw blurRad="69850" dist="43180" dir="5400000">
                    <a:srgbClr val="000000">
                      <a:alpha val="65000"/>
                    </a:srgbClr>
                  </a:innerShdw>
                </a:effectLst>
              </a:rPr>
              <a:t>melakukan maksiat dan kemungkaran dengan hiburan yang </a:t>
            </a:r>
            <a:r>
              <a:rPr lang="sv-SE" sz="2400" b="1" dirty="0" smtClean="0">
                <a:ln w="1905"/>
                <a:solidFill>
                  <a:srgbClr val="FF0000"/>
                </a:solidFill>
                <a:effectLst>
                  <a:innerShdw blurRad="69850" dist="43180" dir="5400000">
                    <a:srgbClr val="000000">
                      <a:alpha val="65000"/>
                    </a:srgbClr>
                  </a:innerShdw>
                </a:effectLst>
              </a:rPr>
              <a:t>melalaikan ? ?</a:t>
            </a:r>
            <a:endParaRPr lang="en-US" sz="24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9602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Bent Arrow 8"/>
          <p:cNvSpPr/>
          <p:nvPr/>
        </p:nvSpPr>
        <p:spPr>
          <a:xfrm rot="5400000">
            <a:off x="5739864" y="1956336"/>
            <a:ext cx="1295400" cy="1345128"/>
          </a:xfrm>
          <a:prstGeom prst="bentArrow">
            <a:avLst>
              <a:gd name="adj1" fmla="val 22141"/>
              <a:gd name="adj2" fmla="val 22727"/>
              <a:gd name="adj3" fmla="val 1526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 name="Bent Arrow 1"/>
          <p:cNvSpPr/>
          <p:nvPr/>
        </p:nvSpPr>
        <p:spPr>
          <a:xfrm rot="5400000">
            <a:off x="3952256" y="543543"/>
            <a:ext cx="1087087" cy="1066800"/>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676400" y="1638300"/>
            <a:ext cx="4021158" cy="11811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002060"/>
                </a:solidFill>
                <a:effectLst>
                  <a:innerShdw blurRad="69850" dist="43180" dir="5400000">
                    <a:srgbClr val="000000">
                      <a:alpha val="65000"/>
                    </a:srgbClr>
                  </a:innerShdw>
                </a:effectLst>
              </a:rPr>
              <a:t>Insaflah wahai saudara-saudara</a:t>
            </a:r>
            <a:endParaRPr lang="en-US" sz="32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1872714" y="304799"/>
            <a:ext cx="5855772" cy="800101"/>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SERUAN</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ounded Rectangle 9"/>
          <p:cNvSpPr/>
          <p:nvPr/>
        </p:nvSpPr>
        <p:spPr>
          <a:xfrm>
            <a:off x="2057400" y="3276600"/>
            <a:ext cx="6503472" cy="706088"/>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Dunia </a:t>
            </a:r>
            <a:r>
              <a:rPr lang="sv-SE" sz="2400" b="1" dirty="0">
                <a:ln w="1905"/>
                <a:solidFill>
                  <a:srgbClr val="FF0000"/>
                </a:solidFill>
                <a:effectLst>
                  <a:innerShdw blurRad="69850" dist="43180" dir="5400000">
                    <a:srgbClr val="000000">
                      <a:alpha val="65000"/>
                    </a:srgbClr>
                  </a:innerShdw>
                </a:effectLst>
              </a:rPr>
              <a:t>ini semakin hampir ke penghujungnya</a:t>
            </a:r>
            <a:endParaRPr lang="en-US" sz="2400" b="1" dirty="0">
              <a:ln w="1905"/>
              <a:solidFill>
                <a:srgbClr val="FF0000"/>
              </a:solidFill>
              <a:effectLst>
                <a:innerShdw blurRad="69850" dist="43180" dir="5400000">
                  <a:srgbClr val="000000">
                    <a:alpha val="65000"/>
                  </a:srgbClr>
                </a:innerShdw>
              </a:effectLst>
            </a:endParaRPr>
          </a:p>
        </p:txBody>
      </p:sp>
      <p:sp>
        <p:nvSpPr>
          <p:cNvPr id="3" name="Curved Right Arrow 2"/>
          <p:cNvSpPr/>
          <p:nvPr/>
        </p:nvSpPr>
        <p:spPr>
          <a:xfrm>
            <a:off x="685800" y="3429000"/>
            <a:ext cx="1371600" cy="1849088"/>
          </a:xfrm>
          <a:prstGeom prst="curvedRightArrow">
            <a:avLst>
              <a:gd name="adj1" fmla="val 20260"/>
              <a:gd name="adj2" fmla="val 50000"/>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ms-MY">
              <a:solidFill>
                <a:schemeClr val="tx1"/>
              </a:solidFill>
            </a:endParaRPr>
          </a:p>
        </p:txBody>
      </p:sp>
      <p:sp>
        <p:nvSpPr>
          <p:cNvPr id="11" name="Rounded Rectangle 10"/>
          <p:cNvSpPr/>
          <p:nvPr/>
        </p:nvSpPr>
        <p:spPr>
          <a:xfrm>
            <a:off x="2057400" y="4627912"/>
            <a:ext cx="6427272" cy="934688"/>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S</a:t>
            </a:r>
            <a:r>
              <a:rPr lang="sv-SE" sz="2400" b="1" dirty="0" smtClean="0">
                <a:ln w="1905"/>
                <a:solidFill>
                  <a:srgbClr val="002060"/>
                </a:solidFill>
                <a:effectLst>
                  <a:innerShdw blurRad="69850" dist="43180" dir="5400000">
                    <a:srgbClr val="000000">
                      <a:alpha val="65000"/>
                    </a:srgbClr>
                  </a:innerShdw>
                </a:effectLst>
              </a:rPr>
              <a:t>emakin </a:t>
            </a:r>
            <a:r>
              <a:rPr lang="sv-SE" sz="2400" b="1" dirty="0">
                <a:ln w="1905"/>
                <a:solidFill>
                  <a:srgbClr val="002060"/>
                </a:solidFill>
                <a:effectLst>
                  <a:innerShdw blurRad="69850" dist="43180" dir="5400000">
                    <a:srgbClr val="000000">
                      <a:alpha val="65000"/>
                    </a:srgbClr>
                  </a:innerShdw>
                </a:effectLst>
              </a:rPr>
              <a:t>hari semakin nyata </a:t>
            </a:r>
            <a:r>
              <a:rPr lang="sv-SE" sz="2400" b="1" dirty="0" smtClean="0">
                <a:ln w="1905"/>
                <a:solidFill>
                  <a:srgbClr val="002060"/>
                </a:solidFill>
                <a:effectLst>
                  <a:innerShdw blurRad="69850" dist="43180" dir="5400000">
                    <a:srgbClr val="000000">
                      <a:alpha val="65000"/>
                    </a:srgbClr>
                  </a:innerShdw>
                </a:effectLst>
              </a:rPr>
              <a:t>berlaku tanda-tanda Kiamat </a:t>
            </a:r>
            <a:r>
              <a:rPr lang="sv-SE" sz="2400" b="1" dirty="0">
                <a:ln w="1905"/>
                <a:solidFill>
                  <a:srgbClr val="002060"/>
                </a:solidFill>
                <a:effectLst>
                  <a:innerShdw blurRad="69850" dist="43180" dir="5400000">
                    <a:srgbClr val="000000">
                      <a:alpha val="65000"/>
                    </a:srgbClr>
                  </a:innerShdw>
                </a:effectLst>
              </a:rPr>
              <a:t>yang disebut oleh Rasulullah SAW </a:t>
            </a:r>
            <a:endParaRPr lang="en-US" sz="2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42317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Bent Arrow 1"/>
          <p:cNvSpPr/>
          <p:nvPr/>
        </p:nvSpPr>
        <p:spPr>
          <a:xfrm rot="5400000">
            <a:off x="3876057" y="543543"/>
            <a:ext cx="1087087" cy="1066800"/>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524000" y="1638300"/>
            <a:ext cx="6248400" cy="11811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002060"/>
                </a:solidFill>
                <a:effectLst>
                  <a:innerShdw blurRad="69850" dist="43180" dir="5400000">
                    <a:srgbClr val="000000">
                      <a:alpha val="65000"/>
                    </a:srgbClr>
                  </a:innerShdw>
                </a:effectLst>
              </a:rPr>
              <a:t>Dari </a:t>
            </a:r>
            <a:r>
              <a:rPr lang="sv-SE" sz="3200" b="1" dirty="0">
                <a:ln w="1905"/>
                <a:solidFill>
                  <a:srgbClr val="002060"/>
                </a:solidFill>
                <a:effectLst>
                  <a:innerShdw blurRad="69850" dist="43180" dir="5400000">
                    <a:srgbClr val="000000">
                      <a:alpha val="65000"/>
                    </a:srgbClr>
                  </a:innerShdw>
                </a:effectLst>
              </a:rPr>
              <a:t>lubuk hati yang ikhlas ingin memberi nasihat dan peringatan</a:t>
            </a:r>
            <a:endParaRPr lang="en-US" sz="32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1764228" y="304799"/>
            <a:ext cx="5855772" cy="800101"/>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PESANAN KHATIB</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Down Arrow 5"/>
          <p:cNvSpPr/>
          <p:nvPr/>
        </p:nvSpPr>
        <p:spPr>
          <a:xfrm>
            <a:off x="4191000" y="2819400"/>
            <a:ext cx="914400" cy="7620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ms-MY"/>
          </a:p>
        </p:txBody>
      </p:sp>
      <p:sp>
        <p:nvSpPr>
          <p:cNvPr id="13" name="Rounded Rectangle 12"/>
          <p:cNvSpPr/>
          <p:nvPr/>
        </p:nvSpPr>
        <p:spPr>
          <a:xfrm>
            <a:off x="990600" y="3657600"/>
            <a:ext cx="7086600" cy="685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0"/>
                <a:solidFill>
                  <a:srgbClr val="FF0000"/>
                </a:solidFill>
              </a:rPr>
              <a:t>Tinggalkanlah </a:t>
            </a:r>
            <a:r>
              <a:rPr lang="sv-SE" sz="2800" b="1" dirty="0">
                <a:ln w="0"/>
                <a:solidFill>
                  <a:srgbClr val="FF0000"/>
                </a:solidFill>
              </a:rPr>
              <a:t>segala kemungkaran </a:t>
            </a:r>
          </a:p>
        </p:txBody>
      </p:sp>
      <p:sp>
        <p:nvSpPr>
          <p:cNvPr id="14" name="Rounded Rectangle 13"/>
          <p:cNvSpPr/>
          <p:nvPr/>
        </p:nvSpPr>
        <p:spPr>
          <a:xfrm>
            <a:off x="1295400" y="4648200"/>
            <a:ext cx="6553200" cy="189178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0"/>
                <a:solidFill>
                  <a:srgbClr val="FF0000"/>
                </a:solidFill>
              </a:rPr>
              <a:t>Persiapkanlah </a:t>
            </a:r>
            <a:r>
              <a:rPr lang="sv-SE" sz="2800" b="1" dirty="0">
                <a:ln w="0"/>
                <a:solidFill>
                  <a:srgbClr val="FF0000"/>
                </a:solidFill>
              </a:rPr>
              <a:t>diri serta ahli keluarga dengan secukup-cukupnya bekalan iman dan takwa agar kita tidak tumpas dengan godaan dan rayuan </a:t>
            </a:r>
            <a:r>
              <a:rPr lang="sv-SE" sz="2800" b="1" dirty="0" smtClean="0">
                <a:ln w="0"/>
                <a:solidFill>
                  <a:srgbClr val="FF0000"/>
                </a:solidFill>
              </a:rPr>
              <a:t>dunia</a:t>
            </a:r>
            <a:endParaRPr lang="sv-SE" sz="2800" b="1" dirty="0">
              <a:ln w="0"/>
              <a:solidFill>
                <a:srgbClr val="FF0000"/>
              </a:solidFill>
            </a:endParaRPr>
          </a:p>
        </p:txBody>
      </p:sp>
    </p:spTree>
    <p:extLst>
      <p:ext uri="{BB962C8B-B14F-4D97-AF65-F5344CB8AC3E}">
        <p14:creationId xmlns:p14="http://schemas.microsoft.com/office/powerpoint/2010/main" val="1655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7" name="Oval 6"/>
          <p:cNvSpPr/>
          <p:nvPr/>
        </p:nvSpPr>
        <p:spPr>
          <a:xfrm>
            <a:off x="228600" y="1003464"/>
            <a:ext cx="8610600" cy="48639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Pertama</a:t>
            </a:r>
            <a:r>
              <a:rPr lang="es-E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Hiburan</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merupakan</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fitrah</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bagi</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manusia</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Hanya</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sanya</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bagi</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Islam, cara dan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sempadan</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batasnya</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perlu</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dipelihara</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agar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mengundang</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kemurkaan</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Allah</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SWT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228600" y="457200"/>
            <a:ext cx="8610600" cy="7620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KESIMPULAN</a:t>
            </a:r>
            <a:endPar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8278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7" name="Oval 6"/>
          <p:cNvSpPr/>
          <p:nvPr/>
        </p:nvSpPr>
        <p:spPr>
          <a:xfrm>
            <a:off x="228600" y="1003464"/>
            <a:ext cx="8610600" cy="48639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3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Kedua</a:t>
            </a:r>
            <a:r>
              <a:rPr lang="es-E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Segala</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bentuk</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hiburan</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melalaikan</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0"/>
                <a:solidFill>
                  <a:srgbClr val="FF0000"/>
                </a:solidFill>
                <a:effectLst>
                  <a:outerShdw blurRad="38100" dist="19050" dir="2700000" algn="tl" rotWithShape="0">
                    <a:schemeClr val="dk1">
                      <a:alpha val="40000"/>
                    </a:schemeClr>
                  </a:outerShdw>
                </a:effectLst>
              </a:rPr>
              <a:t>perlu</a:t>
            </a:r>
            <a:r>
              <a:rPr lang="es-ES" sz="3300" dirty="0">
                <a:ln w="0"/>
                <a:solidFill>
                  <a:srgbClr val="FF0000"/>
                </a:solidFill>
                <a:effectLst>
                  <a:outerShdw blurRad="38100" dist="19050" dir="2700000" algn="tl" rotWithShape="0">
                    <a:schemeClr val="dk1">
                      <a:alpha val="40000"/>
                    </a:schemeClr>
                  </a:outerShdw>
                </a:effectLst>
              </a:rPr>
              <a:t> </a:t>
            </a:r>
            <a:r>
              <a:rPr lang="es-ES" sz="3300" dirty="0" err="1">
                <a:ln w="0"/>
                <a:solidFill>
                  <a:srgbClr val="FF0000"/>
                </a:solidFill>
                <a:effectLst>
                  <a:outerShdw blurRad="38100" dist="19050" dir="2700000" algn="tl" rotWithShape="0">
                    <a:schemeClr val="dk1">
                      <a:alpha val="40000"/>
                    </a:schemeClr>
                  </a:outerShdw>
                </a:effectLst>
              </a:rPr>
              <a:t>dikawal</a:t>
            </a:r>
            <a:r>
              <a:rPr lang="es-ES" sz="3300" dirty="0">
                <a:ln w="0"/>
                <a:solidFill>
                  <a:srgbClr val="FF0000"/>
                </a:solidFill>
                <a:effectLst>
                  <a:outerShdw blurRad="38100" dist="19050" dir="2700000" algn="tl" rotWithShape="0">
                    <a:schemeClr val="dk1">
                      <a:alpha val="40000"/>
                    </a:schemeClr>
                  </a:outerShdw>
                </a:effectLst>
              </a:rPr>
              <a:t> </a:t>
            </a:r>
            <a:r>
              <a:rPr lang="es-ES" sz="3300" dirty="0" err="1">
                <a:ln w="0"/>
                <a:solidFill>
                  <a:srgbClr val="FF0000"/>
                </a:solidFill>
                <a:effectLst>
                  <a:outerShdw blurRad="38100" dist="19050" dir="2700000" algn="tl" rotWithShape="0">
                    <a:schemeClr val="dk1">
                      <a:alpha val="40000"/>
                    </a:schemeClr>
                  </a:outerShdw>
                </a:effectLst>
              </a:rPr>
              <a:t>dengan</a:t>
            </a:r>
            <a:r>
              <a:rPr lang="es-ES" sz="3300" dirty="0">
                <a:ln w="0"/>
                <a:solidFill>
                  <a:srgbClr val="FF0000"/>
                </a:solidFill>
                <a:effectLst>
                  <a:outerShdw blurRad="38100" dist="19050" dir="2700000" algn="tl" rotWithShape="0">
                    <a:schemeClr val="dk1">
                      <a:alpha val="40000"/>
                    </a:schemeClr>
                  </a:outerShdw>
                </a:effectLst>
              </a:rPr>
              <a:t> </a:t>
            </a:r>
            <a:r>
              <a:rPr lang="es-ES" sz="3300" dirty="0" err="1">
                <a:ln w="0"/>
                <a:solidFill>
                  <a:srgbClr val="FF0000"/>
                </a:solidFill>
                <a:effectLst>
                  <a:outerShdw blurRad="38100" dist="19050" dir="2700000" algn="tl" rotWithShape="0">
                    <a:schemeClr val="dk1">
                      <a:alpha val="40000"/>
                    </a:schemeClr>
                  </a:outerShdw>
                </a:effectLst>
              </a:rPr>
              <a:t>lebih</a:t>
            </a:r>
            <a:r>
              <a:rPr lang="es-ES" sz="3300" dirty="0">
                <a:ln w="0"/>
                <a:solidFill>
                  <a:srgbClr val="FF0000"/>
                </a:solidFill>
                <a:effectLst>
                  <a:outerShdw blurRad="38100" dist="19050" dir="2700000" algn="tl" rotWithShape="0">
                    <a:schemeClr val="dk1">
                      <a:alpha val="40000"/>
                    </a:schemeClr>
                  </a:outerShdw>
                </a:effectLst>
              </a:rPr>
              <a:t> </a:t>
            </a:r>
            <a:r>
              <a:rPr lang="es-ES" sz="3300" dirty="0" err="1">
                <a:ln w="0"/>
                <a:solidFill>
                  <a:srgbClr val="FF0000"/>
                </a:solidFill>
                <a:effectLst>
                  <a:outerShdw blurRad="38100" dist="19050" dir="2700000" algn="tl" rotWithShape="0">
                    <a:schemeClr val="dk1">
                      <a:alpha val="40000"/>
                    </a:schemeClr>
                  </a:outerShdw>
                </a:effectLst>
              </a:rPr>
              <a:t>tegas</a:t>
            </a:r>
            <a:r>
              <a:rPr lang="es-ES" sz="3300" dirty="0">
                <a:ln w="0"/>
                <a:solidFill>
                  <a:srgbClr val="FF0000"/>
                </a:solidFill>
                <a:effectLst>
                  <a:outerShdw blurRad="38100" dist="19050" dir="2700000" algn="tl" rotWithShape="0">
                    <a:schemeClr val="dk1">
                      <a:alpha val="40000"/>
                    </a:scheme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bagi</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mengelakkan</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kesan</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buruk</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besar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terhadap</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terutamanya</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kalangan</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generasi</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muda yang </a:t>
            </a:r>
            <a:r>
              <a:rPr lang="es-ES" sz="33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mudah</a:t>
            </a:r>
            <a:r>
              <a:rPr lang="es-ES" sz="33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terpengaruh</a:t>
            </a:r>
            <a:endPar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Plaque 4"/>
          <p:cNvSpPr/>
          <p:nvPr/>
        </p:nvSpPr>
        <p:spPr>
          <a:xfrm>
            <a:off x="228600" y="457200"/>
            <a:ext cx="8610600" cy="7620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KESIMPULAN</a:t>
            </a:r>
            <a:endPar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605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7" name="Oval 6"/>
          <p:cNvSpPr/>
          <p:nvPr/>
        </p:nvSpPr>
        <p:spPr>
          <a:xfrm>
            <a:off x="228600" y="1003464"/>
            <a:ext cx="8610600" cy="4863936"/>
          </a:xfrm>
          <a:prstGeom prst="ellipse">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Ketiga</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Hendaklah</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persiapkan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diri</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dan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ahli</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tingkatkan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keimanan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dan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ketakwaan</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menjauhi</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segala</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perkara</a:t>
            </a:r>
            <a:r>
              <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s-E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melalaikan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Plaque 5"/>
          <p:cNvSpPr/>
          <p:nvPr/>
        </p:nvSpPr>
        <p:spPr>
          <a:xfrm>
            <a:off x="228600" y="457200"/>
            <a:ext cx="8610600" cy="762000"/>
          </a:xfrm>
          <a:prstGeom prst="plaque">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KESIMPULAN</a:t>
            </a:r>
            <a:endPar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535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4866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وَأَشْهَدُ أَنَّ مُحَمَّدًا عَبْدُهُ وَرَسُولُهُ</a:t>
            </a:r>
          </a:p>
        </p:txBody>
      </p:sp>
      <p:sp>
        <p:nvSpPr>
          <p:cNvPr id="5" name="TextBox 4"/>
          <p:cNvSpPr txBox="1"/>
          <p:nvPr/>
        </p:nvSpPr>
        <p:spPr>
          <a:xfrm>
            <a:off x="304800" y="3429000"/>
            <a:ext cx="86106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solidFill>
            <a:schemeClr val="tx1">
              <a:alpha val="72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137160" y="1076265"/>
            <a:ext cx="8866909" cy="5262979"/>
          </a:xfrm>
          <a:prstGeom prst="rect">
            <a:avLst/>
          </a:prstGeom>
          <a:gradFill>
            <a:gsLst>
              <a:gs pos="0">
                <a:srgbClr val="FFEFD1">
                  <a:alpha val="77000"/>
                </a:srgbClr>
              </a:gs>
              <a:gs pos="64999">
                <a:srgbClr val="F0EBD5">
                  <a:alpha val="83000"/>
                </a:srgbClr>
              </a:gs>
              <a:gs pos="100000">
                <a:srgbClr val="D1C39F"/>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tx1"/>
                </a:solidFill>
              </a:rPr>
              <a:t>Ya Allah, wahai Tuhan yang Maha Hidup lagi Maha Mentadbir segala urusan. Dengan rahmat-Mu, kami memohon pertolongan. </a:t>
            </a:r>
          </a:p>
          <a:p>
            <a:pPr algn="just"/>
            <a:endParaRPr lang="ms-MY" sz="2400" b="1" dirty="0">
              <a:solidFill>
                <a:schemeClr val="tx1"/>
              </a:solidFill>
            </a:endParaRPr>
          </a:p>
          <a:p>
            <a:pPr algn="just"/>
            <a:r>
              <a:rPr lang="ms-MY" sz="2400" b="1" dirty="0">
                <a:solidFill>
                  <a:srgbClr val="002060"/>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2400" b="1" dirty="0">
              <a:solidFill>
                <a:schemeClr val="tx1"/>
              </a:solidFill>
            </a:endParaRPr>
          </a:p>
          <a:p>
            <a:pPr algn="just"/>
            <a:r>
              <a:rPr lang="ms-MY" sz="2400" b="1" dirty="0">
                <a:solidFill>
                  <a:schemeClr val="accent6">
                    <a:lumMod val="50000"/>
                  </a:schemeClr>
                </a:solidFill>
              </a:rPr>
              <a:t>Wahai Tuhan kami! Ampunilah kami,keluarga kami dan saudara-saudara kami yang mendahului kami dalam iman, dan janganlah Engkau jadikan dalam hati kami rasa dengki terhadap orang yang beriman. Wahai Tuhan kami! sesungguhnya Engkau Maha Belas Kasih Lagi Maha </a:t>
            </a:r>
            <a:r>
              <a:rPr lang="ms-MY" sz="2400" b="1" dirty="0" smtClean="0">
                <a:solidFill>
                  <a:schemeClr val="accent6">
                    <a:lumMod val="50000"/>
                  </a:schemeClr>
                </a:solidFill>
              </a:rPr>
              <a:t>Mengasihani.</a:t>
            </a:r>
            <a:endParaRPr lang="ms-MY" sz="2400" b="1" dirty="0">
              <a:solidFill>
                <a:schemeClr val="accent6">
                  <a:lumMod val="50000"/>
                </a:schemeClr>
              </a:solidFill>
            </a:endParaRP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4242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وَسَلَّمْ</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solidFill>
                  <a:srgbClr val="FFFF00"/>
                </a:solidFill>
                <a:effectLst>
                  <a:innerShdw blurRad="69850" dist="43180" dir="5400000">
                    <a:srgbClr val="000000">
                      <a:alpha val="65000"/>
                    </a:srgbClr>
                  </a:innerShdw>
                </a:effectLst>
                <a:cs typeface="Traditional Arabic" pitchFamily="2" charset="-78"/>
              </a:rPr>
              <a:t> وَالْحَمْدُ للهِ رَبِّ </a:t>
            </a:r>
            <a:r>
              <a:rPr lang="ar-EG" sz="3600" b="1" dirty="0" smtClean="0">
                <a:ln w="1905"/>
                <a:solidFill>
                  <a:srgbClr val="FFFF00"/>
                </a:solidFill>
                <a:effectLst>
                  <a:innerShdw blurRad="69850" dist="43180" dir="5400000">
                    <a:srgbClr val="000000">
                      <a:alpha val="65000"/>
                    </a:srgbClr>
                  </a:innerShdw>
                </a:effectLst>
                <a:cs typeface="Traditional Arabic" pitchFamily="2" charset="-78"/>
              </a:rPr>
              <a:t>الْعَالَمِيْنَ</a:t>
            </a:r>
            <a:endParaRPr lang="en-US" sz="3600" b="1" dirty="0">
              <a:ln w="1905"/>
              <a:solidFill>
                <a:srgbClr val="FFFF00"/>
              </a:solidFill>
              <a:effectLst>
                <a:innerShdw blurRad="69850" dist="43180" dir="5400000">
                  <a:srgbClr val="000000">
                    <a:alpha val="65000"/>
                  </a:srgbClr>
                </a:inn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4369" y="1219200"/>
            <a:ext cx="8701031"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نَبِيِّنَا مُحَمَّدٍ وَعَلَى آلِهِ وَصَحْبِهِ وَمَنْ دَعَا بِدَعْوَتِهِ إِلَى يَوْمِ الدِّينِ</a:t>
            </a:r>
          </a:p>
        </p:txBody>
      </p:sp>
      <p:sp>
        <p:nvSpPr>
          <p:cNvPr id="4" name="TextBox 3"/>
          <p:cNvSpPr txBox="1"/>
          <p:nvPr/>
        </p:nvSpPr>
        <p:spPr>
          <a:xfrm>
            <a:off x="380999" y="3746718"/>
            <a:ext cx="8458201"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menyeru</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seruan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dakwah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0695" y="990600"/>
            <a:ext cx="8342305"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أُوصِيكُمْ وَنَفْسِي </a:t>
            </a:r>
            <a:r>
              <a:rPr lang="ar-SA" sz="6600" b="1" dirty="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لَعَلَّكُمْ تُفْلِحُونَ.</a:t>
            </a:r>
            <a:endParaRPr lang="ms-MY" sz="66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20695" y="3429000"/>
            <a:ext cx="8342305" cy="3108543"/>
          </a:xfrm>
          <a:prstGeom prst="rect">
            <a:avLst/>
          </a:prstGeom>
          <a:solidFill>
            <a:schemeClr val="bg1">
              <a:alpha val="48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keberkatan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perlindungan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di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2207496" y="1676400"/>
            <a:ext cx="4879104" cy="1015663"/>
          </a:xfrm>
          <a:prstGeom prst="rect">
            <a:avLst/>
          </a:prstGeom>
        </p:spPr>
        <p:txBody>
          <a:bodyPr wrap="square">
            <a:spAutoFit/>
          </a:bodyPr>
          <a:lstStyle/>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23 September 2022</a:t>
            </a:r>
          </a:p>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nb-NO"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26 Safar 1444</a:t>
            </a:r>
          </a:p>
        </p:txBody>
      </p:sp>
      <p:sp>
        <p:nvSpPr>
          <p:cNvPr id="4" name="Rectangle 3"/>
          <p:cNvSpPr/>
          <p:nvPr/>
        </p:nvSpPr>
        <p:spPr>
          <a:xfrm>
            <a:off x="762000" y="763489"/>
            <a:ext cx="7895080" cy="769441"/>
          </a:xfrm>
          <a:prstGeom prst="rect">
            <a:avLst/>
          </a:prstGeom>
          <a:noFill/>
        </p:spPr>
        <p:txBody>
          <a:bodyPr wrap="square" lIns="91440" tIns="45720" rIns="91440" bIns="45720">
            <a:spAutoFit/>
          </a:bodyPr>
          <a:lstStyle/>
          <a:p>
            <a:pPr algn="ctr"/>
            <a:r>
              <a:rPr lang="en-US" sz="4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Tajuk</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Khutbah </a:t>
            </a:r>
            <a:r>
              <a:rPr lang="en-US" sz="4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Hari</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en-US" sz="44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Ini</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p>
        </p:txBody>
      </p:sp>
      <p:sp>
        <p:nvSpPr>
          <p:cNvPr id="2" name="Rectangle 1"/>
          <p:cNvSpPr/>
          <p:nvPr/>
        </p:nvSpPr>
        <p:spPr>
          <a:xfrm>
            <a:off x="228600" y="3505200"/>
            <a:ext cx="8686800" cy="1107996"/>
          </a:xfrm>
          <a:prstGeom prst="rect">
            <a:avLst/>
          </a:prstGeom>
          <a:noFill/>
        </p:spPr>
        <p:txBody>
          <a:bodyPr wrap="square" lIns="91440" tIns="45720" rIns="91440" bIns="45720">
            <a:spAutoFit/>
          </a:bodyPr>
          <a:lstStyle/>
          <a:p>
            <a:pPr algn="ctr"/>
            <a:r>
              <a:rPr lang="en-US" sz="6600" b="1" i="1" dirty="0" err="1" smtClean="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Nasihat</a:t>
            </a:r>
            <a:r>
              <a:rPr lang="en-US" sz="6600" b="1" i="1" dirty="0" smtClean="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 Dari </a:t>
            </a:r>
            <a:r>
              <a:rPr lang="en-US" sz="6600" b="1" i="1" dirty="0" err="1" smtClean="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rPr>
              <a:t>Mimbar</a:t>
            </a:r>
            <a:endParaRPr lang="en-US" sz="6600" b="1" i="1" dirty="0">
              <a:ln w="38100">
                <a:solidFill>
                  <a:schemeClr val="bg1"/>
                </a:solidFill>
                <a:prstDash val="solid"/>
              </a:ln>
              <a:solidFill>
                <a:schemeClr val="tx1">
                  <a:lumMod val="85000"/>
                  <a:lumOff val="15000"/>
                </a:schemeClr>
              </a:solidFill>
              <a:effectLst>
                <a:glow rad="101600">
                  <a:schemeClr val="accent6">
                    <a:satMod val="175000"/>
                    <a:alpha val="40000"/>
                  </a:schemeClr>
                </a:glow>
                <a:outerShdw dist="38100" dir="2700000" algn="bl" rotWithShape="0">
                  <a:schemeClr val="accent5"/>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 y="1835726"/>
            <a:ext cx="4343400" cy="1669474"/>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 Terus </a:t>
            </a:r>
            <a:r>
              <a:rPr lang="sv-SE" sz="2400" b="1" dirty="0">
                <a:ln w="1905"/>
                <a:solidFill>
                  <a:srgbClr val="002060"/>
                </a:solidFill>
                <a:effectLst>
                  <a:innerShdw blurRad="69850" dist="43180" dir="5400000">
                    <a:srgbClr val="000000">
                      <a:alpha val="65000"/>
                    </a:srgbClr>
                  </a:innerShdw>
                </a:effectLst>
              </a:rPr>
              <a:t>mengimarahkan masjid, melaksanakan amar ma’ruf dan nahi munkar serta memelihara hubungan silaturrahim</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Down Arrow 11"/>
          <p:cNvSpPr/>
          <p:nvPr/>
        </p:nvSpPr>
        <p:spPr>
          <a:xfrm>
            <a:off x="4648200" y="1123208"/>
            <a:ext cx="914400" cy="2610592"/>
          </a:xfrm>
          <a:prstGeom prst="downArrow">
            <a:avLst>
              <a:gd name="adj1" fmla="val 39610"/>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Down Arrow 6"/>
          <p:cNvSpPr/>
          <p:nvPr/>
        </p:nvSpPr>
        <p:spPr>
          <a:xfrm>
            <a:off x="2057400" y="914399"/>
            <a:ext cx="762000" cy="84512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Down Arrow 8"/>
          <p:cNvSpPr/>
          <p:nvPr/>
        </p:nvSpPr>
        <p:spPr>
          <a:xfrm>
            <a:off x="6934200" y="957943"/>
            <a:ext cx="914400" cy="4223658"/>
          </a:xfrm>
          <a:prstGeom prst="downArrow">
            <a:avLst>
              <a:gd name="adj1" fmla="val 39610"/>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Oval 2"/>
          <p:cNvSpPr/>
          <p:nvPr/>
        </p:nvSpPr>
        <p:spPr>
          <a:xfrm>
            <a:off x="914400" y="152400"/>
            <a:ext cx="7391400" cy="1066800"/>
          </a:xfrm>
          <a:prstGeom prst="ellipse">
            <a:avLst/>
          </a:prstGeom>
          <a:ln w="635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SERUAN KHATIB KEPADA</a:t>
            </a:r>
          </a:p>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SELURUH UMAT ISLAM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ounded Rectangle 12"/>
          <p:cNvSpPr/>
          <p:nvPr/>
        </p:nvSpPr>
        <p:spPr>
          <a:xfrm>
            <a:off x="304800" y="3810000"/>
            <a:ext cx="6459682" cy="1066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Panjatkan doa buat saudara-saudara kita yang ditindas di mana jua terutamanya di Palestin</a:t>
            </a:r>
            <a:endParaRPr lang="en-US" sz="2400" b="1" dirty="0" smtClean="0">
              <a:ln w="1905"/>
              <a:solidFill>
                <a:srgbClr val="002060"/>
              </a:solidFill>
              <a:effectLst>
                <a:innerShdw blurRad="69850" dist="43180" dir="5400000">
                  <a:srgbClr val="000000">
                    <a:alpha val="65000"/>
                  </a:srgbClr>
                </a:innerShdw>
              </a:effectLst>
            </a:endParaRPr>
          </a:p>
        </p:txBody>
      </p:sp>
      <p:sp>
        <p:nvSpPr>
          <p:cNvPr id="10" name="Rounded Rectangle 9"/>
          <p:cNvSpPr/>
          <p:nvPr/>
        </p:nvSpPr>
        <p:spPr>
          <a:xfrm>
            <a:off x="914400" y="5257800"/>
            <a:ext cx="784860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T</a:t>
            </a:r>
            <a:r>
              <a:rPr lang="sv-SE" sz="2400" b="1" dirty="0" smtClean="0">
                <a:ln w="1905"/>
                <a:solidFill>
                  <a:srgbClr val="002060"/>
                </a:solidFill>
                <a:effectLst>
                  <a:innerShdw blurRad="69850" dist="43180" dir="5400000">
                    <a:srgbClr val="000000">
                      <a:alpha val="65000"/>
                    </a:srgbClr>
                  </a:innerShdw>
                </a:effectLst>
              </a:rPr>
              <a:t>eruslah </a:t>
            </a:r>
            <a:r>
              <a:rPr lang="sv-SE" sz="2400" b="1" dirty="0">
                <a:ln w="1905"/>
                <a:solidFill>
                  <a:srgbClr val="002060"/>
                </a:solidFill>
                <a:effectLst>
                  <a:innerShdw blurRad="69850" dist="43180" dir="5400000">
                    <a:srgbClr val="000000">
                      <a:alpha val="65000"/>
                    </a:srgbClr>
                  </a:innerShdw>
                </a:effectLst>
              </a:rPr>
              <a:t>bertaubat serta bermunajat kepada Allah SWT agar kita dapat menempuh fitnah dunia yang semakin mencabar dan menyelamatkan kita dari fitnah dajjal</a:t>
            </a:r>
            <a:endParaRPr lang="en-US" sz="2400" b="1" dirty="0" smtClean="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1169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5000" b="-8000"/>
          </a:stretch>
        </a:blipFill>
        <a:effectLst/>
      </p:bgPr>
    </p:bg>
    <p:spTree>
      <p:nvGrpSpPr>
        <p:cNvPr id="1" name=""/>
        <p:cNvGrpSpPr/>
        <p:nvPr/>
      </p:nvGrpSpPr>
      <p:grpSpPr>
        <a:xfrm>
          <a:off x="0" y="0"/>
          <a:ext cx="0" cy="0"/>
          <a:chOff x="0" y="0"/>
          <a:chExt cx="0" cy="0"/>
        </a:xfrm>
      </p:grpSpPr>
      <p:sp>
        <p:nvSpPr>
          <p:cNvPr id="6" name="Rounded Rectangle 5"/>
          <p:cNvSpPr/>
          <p:nvPr/>
        </p:nvSpPr>
        <p:spPr>
          <a:xfrm>
            <a:off x="3657600" y="533400"/>
            <a:ext cx="4572000" cy="1295400"/>
          </a:xfrm>
          <a:prstGeom prst="roundRect">
            <a:avLst/>
          </a:prstGeom>
          <a:solidFill>
            <a:schemeClr val="accent4">
              <a:lumMod val="40000"/>
              <a:lumOff val="60000"/>
              <a:alpha val="87000"/>
            </a:schemeClr>
          </a:solid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Cara </a:t>
            </a:r>
            <a:r>
              <a:rPr lang="sv-SE" sz="2800" b="1" dirty="0">
                <a:ln w="1905"/>
                <a:solidFill>
                  <a:srgbClr val="002060"/>
                </a:solidFill>
                <a:effectLst>
                  <a:innerShdw blurRad="69850" dist="43180" dir="5400000">
                    <a:srgbClr val="000000">
                      <a:alpha val="65000"/>
                    </a:srgbClr>
                  </a:innerShdw>
                </a:effectLst>
              </a:rPr>
              <a:t>hidup yang sangat dekat dan sesuai dengan fitrah </a:t>
            </a:r>
            <a:r>
              <a:rPr lang="sv-SE" sz="2800" b="1" dirty="0" smtClean="0">
                <a:ln w="1905"/>
                <a:solidFill>
                  <a:srgbClr val="002060"/>
                </a:solidFill>
                <a:effectLst>
                  <a:innerShdw blurRad="69850" dist="43180" dir="5400000">
                    <a:srgbClr val="000000">
                      <a:alpha val="65000"/>
                    </a:srgbClr>
                  </a:innerShdw>
                </a:effectLst>
              </a:rPr>
              <a:t>manusia</a:t>
            </a:r>
            <a:endParaRPr lang="sv-SE" sz="2800" b="1" dirty="0">
              <a:ln w="1905"/>
              <a:solidFill>
                <a:srgbClr val="002060"/>
              </a:solidFill>
              <a:effectLst>
                <a:innerShdw blurRad="69850" dist="43180" dir="5400000">
                  <a:srgbClr val="000000">
                    <a:alpha val="65000"/>
                  </a:srgbClr>
                </a:innerShdw>
              </a:effectLst>
            </a:endParaRPr>
          </a:p>
        </p:txBody>
      </p:sp>
      <p:sp>
        <p:nvSpPr>
          <p:cNvPr id="3" name="Curved Right Arrow 2"/>
          <p:cNvSpPr/>
          <p:nvPr/>
        </p:nvSpPr>
        <p:spPr>
          <a:xfrm rot="923377">
            <a:off x="460419" y="1046558"/>
            <a:ext cx="902910" cy="4166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3048000" y="2895600"/>
            <a:ext cx="5800106" cy="1371600"/>
          </a:xfrm>
          <a:prstGeom prst="roundRect">
            <a:avLst/>
          </a:prstGeom>
          <a:solidFill>
            <a:schemeClr val="bg1">
              <a:alpha val="89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Fitrah manusia pula sememangnya memerlukan hiburan dalam kehidupan mereka</a:t>
            </a:r>
          </a:p>
        </p:txBody>
      </p:sp>
      <p:sp>
        <p:nvSpPr>
          <p:cNvPr id="2" name="Right Arrow Callout 1"/>
          <p:cNvSpPr/>
          <p:nvPr/>
        </p:nvSpPr>
        <p:spPr>
          <a:xfrm>
            <a:off x="804968" y="762000"/>
            <a:ext cx="2700232" cy="729839"/>
          </a:xfrm>
          <a:prstGeom prst="rightArrowCallout">
            <a:avLst>
              <a:gd name="adj1" fmla="val 27623"/>
              <a:gd name="adj2" fmla="val 23688"/>
              <a:gd name="adj3" fmla="val 53846"/>
              <a:gd name="adj4" fmla="val 71180"/>
            </a:avLst>
          </a:prstGeom>
          <a:ln w="6032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sz="3200" b="1" dirty="0"/>
              <a:t>ISLAM</a:t>
            </a:r>
          </a:p>
        </p:txBody>
      </p:sp>
      <p:sp>
        <p:nvSpPr>
          <p:cNvPr id="4" name="Down Arrow 3"/>
          <p:cNvSpPr/>
          <p:nvPr/>
        </p:nvSpPr>
        <p:spPr>
          <a:xfrm>
            <a:off x="5448300" y="1828800"/>
            <a:ext cx="876300" cy="990600"/>
          </a:xfrm>
          <a:prstGeom prst="downArrow">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250084" y="5181600"/>
            <a:ext cx="3810000" cy="990600"/>
          </a:xfrm>
          <a:prstGeom prst="roundRect">
            <a:avLst/>
          </a:prstGeom>
          <a:solidFill>
            <a:schemeClr val="accent4">
              <a:lumMod val="40000"/>
              <a:lumOff val="60000"/>
              <a:alpha val="87000"/>
            </a:schemeClr>
          </a:solid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Islam tidak menghalang umatnya untuk berhibur</a:t>
            </a:r>
          </a:p>
        </p:txBody>
      </p:sp>
      <p:sp>
        <p:nvSpPr>
          <p:cNvPr id="10" name="Rounded Rectangle 9"/>
          <p:cNvSpPr/>
          <p:nvPr/>
        </p:nvSpPr>
        <p:spPr>
          <a:xfrm>
            <a:off x="4953000" y="4953000"/>
            <a:ext cx="3962400" cy="1447800"/>
          </a:xfrm>
          <a:prstGeom prst="roundRect">
            <a:avLst/>
          </a:prstGeom>
          <a:solidFill>
            <a:schemeClr val="bg1">
              <a:alpha val="89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Namun perlu mengikut cara dan tidak melanggar </a:t>
            </a:r>
            <a:r>
              <a:rPr lang="sv-SE"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batasannya</a:t>
            </a:r>
            <a:endParaRPr lang="sv-SE"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Down Arrow 11"/>
          <p:cNvSpPr/>
          <p:nvPr/>
        </p:nvSpPr>
        <p:spPr>
          <a:xfrm rot="16200000">
            <a:off x="4035383" y="5273633"/>
            <a:ext cx="876300" cy="806533"/>
          </a:xfrm>
          <a:prstGeom prst="downArrow">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817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300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300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 grpId="0" animBg="1"/>
      <p:bldP spid="8"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04800" y="228600"/>
            <a:ext cx="8610600" cy="762000"/>
          </a:xfrm>
          <a:prstGeom prst="snip2DiagRect">
            <a:avLst>
              <a:gd name="adj1" fmla="val 50000"/>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satu hadis ada menceritakan :</a:t>
            </a:r>
          </a:p>
        </p:txBody>
      </p:sp>
      <p:sp>
        <p:nvSpPr>
          <p:cNvPr id="7" name="Rectangle 6"/>
          <p:cNvSpPr/>
          <p:nvPr/>
        </p:nvSpPr>
        <p:spPr>
          <a:xfrm>
            <a:off x="609600" y="1219200"/>
            <a:ext cx="8077200" cy="1815882"/>
          </a:xfrm>
          <a:prstGeom prst="rect">
            <a:avLst/>
          </a:prstGeom>
        </p:spPr>
        <p:txBody>
          <a:bodyPr wrap="square">
            <a:spAutoFit/>
          </a:bodyPr>
          <a:lstStyle/>
          <a:p>
            <a:pPr algn="just"/>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Kisah</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Ummu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Mukminin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A’isyah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binti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Abu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Bakar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radhiallahu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anhamu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berhibur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mendengar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lagu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dinyanyikan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kanak-kanak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Ansar</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533400" y="3034605"/>
            <a:ext cx="8039100" cy="1384995"/>
          </a:xfrm>
          <a:prstGeom prst="rect">
            <a:avLst/>
          </a:prstGeom>
        </p:spPr>
        <p:txBody>
          <a:bodyPr wrap="square">
            <a:spAutoFit/>
          </a:bodyPr>
          <a:lstStyle/>
          <a:p>
            <a:pPr algn="just"/>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Rasulullah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SAW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membiarkan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A’isyah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RA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mendengar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lagu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tersebut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hinggalah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A’isyah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RA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sendiri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berasa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cukup</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berlalu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situ.</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533400" y="4724400"/>
            <a:ext cx="8039100" cy="1815882"/>
          </a:xfrm>
          <a:prstGeom prst="rect">
            <a:avLst/>
          </a:prstGeom>
          <a:ln w="28575" cap="sq">
            <a:solidFill>
              <a:schemeClr val="tx1"/>
            </a:solidFill>
          </a:ln>
        </p:spPr>
        <p:txBody>
          <a:bodyPr wrap="square">
            <a:spAutoFit/>
          </a:bodyPr>
          <a:lstStyle/>
          <a:p>
            <a:pPr algn="ctr"/>
            <a:r>
              <a:rPr lang="en-US" sz="2800" b="1" dirty="0" err="1">
                <a:ln w="1905"/>
                <a:solidFill>
                  <a:srgbClr val="FF0000"/>
                </a:solidFill>
                <a:effectLst>
                  <a:innerShdw blurRad="69850" dist="43180" dir="5400000">
                    <a:srgbClr val="000000">
                      <a:alpha val="65000"/>
                    </a:srgbClr>
                  </a:innerShdw>
                </a:effectLst>
              </a:rPr>
              <a:t>Rasulullah</a:t>
            </a:r>
            <a:r>
              <a:rPr lang="en-US" sz="2800" b="1" dirty="0">
                <a:ln w="1905"/>
                <a:solidFill>
                  <a:srgbClr val="FF0000"/>
                </a:solidFill>
                <a:effectLst>
                  <a:innerShdw blurRad="69850" dist="43180" dir="5400000">
                    <a:srgbClr val="000000">
                      <a:alpha val="65000"/>
                    </a:srgbClr>
                  </a:innerShdw>
                </a:effectLst>
              </a:rPr>
              <a:t> SAW </a:t>
            </a:r>
            <a:r>
              <a:rPr lang="en-US" sz="2800" b="1" dirty="0" err="1">
                <a:ln w="1905"/>
                <a:solidFill>
                  <a:srgbClr val="FF0000"/>
                </a:solidFill>
                <a:effectLst>
                  <a:innerShdw blurRad="69850" dist="43180" dir="5400000">
                    <a:srgbClr val="000000">
                      <a:alpha val="65000"/>
                    </a:srgbClr>
                  </a:innerShdw>
                </a:effectLst>
              </a:rPr>
              <a:t>juga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berhibur</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melalui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permainan</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salah</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satunya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lumba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lari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bersama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isterinya</a:t>
            </a:r>
            <a:r>
              <a:rPr lang="en-US" sz="2800" b="1" dirty="0">
                <a:ln w="1905"/>
                <a:solidFill>
                  <a:srgbClr val="FF0000"/>
                </a:solidFill>
                <a:effectLst>
                  <a:innerShdw blurRad="69850" dist="43180" dir="5400000">
                    <a:srgbClr val="000000">
                      <a:alpha val="65000"/>
                    </a:srgbClr>
                  </a:innerShdw>
                </a:effectLst>
              </a:rPr>
              <a:t>. Hal </a:t>
            </a:r>
            <a:r>
              <a:rPr lang="en-US" sz="2800" b="1" dirty="0" err="1">
                <a:ln w="1905"/>
                <a:solidFill>
                  <a:srgbClr val="FF0000"/>
                </a:solidFill>
                <a:effectLst>
                  <a:innerShdw blurRad="69850" dist="43180" dir="5400000">
                    <a:srgbClr val="000000">
                      <a:alpha val="65000"/>
                    </a:srgbClr>
                  </a:innerShdw>
                </a:effectLst>
              </a:rPr>
              <a:t>ini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menunjukkan</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bahawa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baginda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meraikan</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hiburan</a:t>
            </a:r>
            <a:r>
              <a:rPr lang="en-US" sz="2800" b="1" dirty="0">
                <a:ln w="1905"/>
                <a:solidFill>
                  <a:srgbClr val="FF0000"/>
                </a:solidFill>
                <a:effectLst>
                  <a:innerShdw blurRad="69850" dist="43180" dir="5400000">
                    <a:srgbClr val="000000">
                      <a:alpha val="65000"/>
                    </a:srgbClr>
                  </a:innerShdw>
                </a:effectLst>
              </a:rPr>
              <a:t> yang </a:t>
            </a:r>
            <a:r>
              <a:rPr lang="en-US" sz="2800" b="1" dirty="0" err="1">
                <a:ln w="1905"/>
                <a:solidFill>
                  <a:srgbClr val="FF0000"/>
                </a:solidFill>
                <a:effectLst>
                  <a:innerShdw blurRad="69850" dist="43180" dir="5400000">
                    <a:srgbClr val="000000">
                      <a:alpha val="65000"/>
                    </a:srgbClr>
                  </a:innerShdw>
                </a:effectLst>
              </a:rPr>
              <a:t>berbentuk</a:t>
            </a:r>
            <a:r>
              <a:rPr lang="en-US" sz="2800" b="1" dirty="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sederhana</a:t>
            </a:r>
            <a:endParaRPr lang="en-US" sz="28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19576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12406940</TotalTime>
  <Words>1241</Words>
  <Application>Microsoft Office PowerPoint</Application>
  <PresentationFormat>On-screen Show (4:3)</PresentationFormat>
  <Paragraphs>143</Paragraphs>
  <Slides>38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Aharoni</vt:lpstr>
      <vt:lpstr>Arial</vt:lpstr>
      <vt:lpstr>Arial Black</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428</cp:revision>
  <dcterms:created xsi:type="dcterms:W3CDTF">2017-12-24T04:47:57Z</dcterms:created>
  <dcterms:modified xsi:type="dcterms:W3CDTF">2022-09-21T02:23:42Z</dcterms:modified>
</cp:coreProperties>
</file>